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rearth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+mj-ea"/>
                <a:cs typeface="Times New Roman" panose="02020603050405020304" pitchFamily="18" charset="0"/>
              </a:rPr>
              <a:t>지구화학 및 실험</a:t>
            </a:r>
            <a:endParaRPr lang="ko-KR" altLang="en-US" dirty="0">
              <a:latin typeface="+mj-ea"/>
              <a:cs typeface="Times New Roman" panose="02020603050405020304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4432016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73325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유재영</a:t>
            </a:r>
            <a:endParaRPr lang="en-US" altLang="ko-KR" sz="2000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강원대학교 지질학과</a:t>
            </a:r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교과목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담당 교수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유재영</a:t>
            </a:r>
            <a:endParaRPr lang="en-US" altLang="ko-KR" dirty="0" smtClean="0"/>
          </a:p>
          <a:p>
            <a:pPr lvl="1"/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전화</a:t>
            </a:r>
            <a:r>
              <a:rPr lang="en-US" altLang="ko-KR" sz="2400" dirty="0" smtClean="0"/>
              <a:t>: 8557</a:t>
            </a:r>
          </a:p>
          <a:p>
            <a:pPr lvl="1"/>
            <a:r>
              <a:rPr lang="ko-KR" altLang="en-US" sz="2400" dirty="0" smtClean="0"/>
              <a:t>연구실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자</a:t>
            </a:r>
            <a:r>
              <a:rPr lang="en-US" altLang="ko-KR" sz="2400" dirty="0" smtClean="0"/>
              <a:t>3-212</a:t>
            </a:r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강의 자료</a:t>
            </a:r>
            <a:r>
              <a:rPr lang="en-US" altLang="ko-KR" dirty="0" smtClean="0"/>
              <a:t>  </a:t>
            </a:r>
          </a:p>
          <a:p>
            <a:pPr lvl="1"/>
            <a:r>
              <a:rPr lang="en-US" altLang="ko-KR" sz="2400" dirty="0" smtClean="0">
                <a:hlinkClick r:id="rId3"/>
              </a:rPr>
              <a:t>http://geochemistry.korearth.net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강의 내용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교재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sz="2400" dirty="0" smtClean="0">
                <a:hlinkClick r:id="rId4"/>
              </a:rPr>
              <a:t>http://</a:t>
            </a:r>
            <a:r>
              <a:rPr lang="en-US" altLang="ko-KR" sz="2400" dirty="0" smtClean="0">
                <a:hlinkClick r:id="rId4"/>
              </a:rPr>
              <a:t>www.korearth.net</a:t>
            </a:r>
          </a:p>
          <a:p>
            <a:pPr lvl="1"/>
            <a:endParaRPr lang="en-US" altLang="ko-KR" sz="2400" dirty="0">
              <a:hlinkClick r:id="rId4"/>
            </a:endParaRPr>
          </a:p>
          <a:p>
            <a:r>
              <a:rPr lang="ko-KR" altLang="en-US" smtClean="0"/>
              <a:t>성적 평가</a:t>
            </a:r>
            <a:endParaRPr lang="en-US" altLang="ko-KR" dirty="0"/>
          </a:p>
          <a:p>
            <a:pPr lvl="1"/>
            <a:r>
              <a:rPr lang="ko-KR" altLang="en-US" dirty="0" smtClean="0"/>
              <a:t>중간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실험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출석</a:t>
            </a:r>
            <a:r>
              <a:rPr lang="en-US" altLang="ko-KR" dirty="0" smtClean="0"/>
              <a:t>(10%)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강의 계획</a:t>
            </a:r>
            <a:endParaRPr 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848960"/>
              </p:ext>
            </p:extLst>
          </p:nvPr>
        </p:nvGraphicFramePr>
        <p:xfrm>
          <a:off x="1403648" y="1735415"/>
          <a:ext cx="6223000" cy="4573905"/>
        </p:xfrm>
        <a:graphic>
          <a:graphicData uri="http://schemas.openxmlformats.org/drawingml/2006/table">
            <a:tbl>
              <a:tblPr/>
              <a:tblGrid>
                <a:gridCol w="895856"/>
                <a:gridCol w="3906572"/>
                <a:gridCol w="1420572"/>
              </a:tblGrid>
              <a:tr h="3765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굴림"/>
                        </a:rPr>
                        <a:t>주차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수업내용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교재범위 및 과제물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지구화학의 정의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,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지구화학의 연구 분야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각자의 관심 분야에서의 지구화학 부분 조사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태양계 및 지구의 원소 분포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우주의 원소 분포 고찰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열역학 </a:t>
                      </a:r>
                      <a:r>
                        <a:rPr lang="en-US" sz="900" b="0" i="0" u="none" strike="noStrike">
                          <a:effectLst/>
                          <a:latin typeface="굴림체"/>
                        </a:rPr>
                        <a:t>I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달의 특징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열역학 </a:t>
                      </a:r>
                      <a:r>
                        <a:rPr lang="en-US" sz="900" b="0" i="0" u="none" strike="noStrike">
                          <a:effectLst/>
                          <a:latin typeface="굴림체"/>
                        </a:rPr>
                        <a:t>II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화학 평형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원소의 구조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온도 압력에 따른 깁스 자유에너지 변화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광물의 화학 결합 및 결정화학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이온 결합력 계산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effectLst/>
                          <a:latin typeface="굴림체"/>
                        </a:rPr>
                        <a:t>중동위</a:t>
                      </a: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 원소 지구화학 </a:t>
                      </a:r>
                      <a:r>
                        <a:rPr lang="en-US" altLang="ko-KR" sz="900" b="0" i="0" u="none" strike="noStrike" dirty="0">
                          <a:effectLst/>
                          <a:latin typeface="굴림체"/>
                        </a:rPr>
                        <a:t>I: </a:t>
                      </a: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방사능 붕괴 원리 및 연령 측정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이온 반경비와 배위수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중동위 원소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동위 원소를 이용한 해석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절대 연령 측정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경동위 원소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동위 원소의 분별             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중동위원소를 이용한 암석 기원 및 생성 환경 해석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경동위 원소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동위 원소를 이용한 해석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안정 동위원소 분별 정도 예측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마그마 작용과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주성분 원소의 분포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안정 동위원소 분석을 위한 추출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마그마 작용과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미량 성분의 분포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상평형도 해석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저온 수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반응의 종류 및 평형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effectLst/>
                          <a:latin typeface="굴림체"/>
                        </a:rPr>
                        <a:t>REE </a:t>
                      </a: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패턴 해석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965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97837"/>
              </p:ext>
            </p:extLst>
          </p:nvPr>
        </p:nvGraphicFramePr>
        <p:xfrm>
          <a:off x="1475656" y="1700808"/>
          <a:ext cx="6223000" cy="1529080"/>
        </p:xfrm>
        <a:graphic>
          <a:graphicData uri="http://schemas.openxmlformats.org/drawingml/2006/table">
            <a:tbl>
              <a:tblPr/>
              <a:tblGrid>
                <a:gridCol w="895856"/>
                <a:gridCol w="3906572"/>
                <a:gridCol w="1420572"/>
              </a:tblGrid>
              <a:tr h="3765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주차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수업내용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교재범위 및 과제물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저온 수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상평형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용해도 계산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저온 수 지구화학 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III: 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산화</a:t>
                      </a:r>
                      <a:r>
                        <a:rPr lang="en-US" altLang="ko-KR" sz="900" b="0" i="0" u="none" strike="noStrike">
                          <a:effectLst/>
                          <a:latin typeface="굴림체"/>
                        </a:rPr>
                        <a:t>-</a:t>
                      </a: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환원 반응</a:t>
                      </a:r>
                      <a:br>
                        <a:rPr lang="ko-KR" altLang="en-US" sz="900" b="0" i="0" u="none" strike="noStrike">
                          <a:effectLst/>
                          <a:latin typeface="굴림체"/>
                        </a:rPr>
                      </a:b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한국의 지구화학적 연구 사례 </a:t>
                      </a:r>
                      <a:br>
                        <a:rPr lang="ko-KR" altLang="en-US" sz="900" b="0" i="0" u="none" strike="noStrike">
                          <a:effectLst/>
                          <a:latin typeface="굴림체"/>
                        </a:rPr>
                      </a:b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/>
                      </a:r>
                      <a:br>
                        <a:rPr lang="ko-KR" altLang="en-US" sz="900" b="0" i="0" u="none" strike="noStrike">
                          <a:effectLst/>
                          <a:latin typeface="굴림체"/>
                        </a:rPr>
                      </a:br>
                      <a:r>
                        <a:rPr lang="ko-KR" altLang="en-US" sz="900" b="0" i="0" u="none" strike="noStrike">
                          <a:effectLst/>
                          <a:latin typeface="굴림체"/>
                        </a:rPr>
                        <a:t>  </a:t>
                      </a:r>
                      <a:br>
                        <a:rPr lang="ko-KR" altLang="en-US" sz="900" b="0" i="0" u="none" strike="noStrike">
                          <a:effectLst/>
                          <a:latin typeface="굴림체"/>
                        </a:rPr>
                      </a:br>
                      <a:endParaRPr lang="ko-KR" altLang="en-US" sz="900" b="0" i="0" u="none" strike="noStrike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>
                          <a:effectLst/>
                          <a:latin typeface="굴림체"/>
                        </a:rPr>
                        <a:t>Eh-pH </a:t>
                      </a: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도 그리기</a:t>
                      </a:r>
                      <a:br>
                        <a:rPr lang="ko-KR" altLang="en-US" sz="900" b="0" i="0" u="none" strike="noStrike" dirty="0">
                          <a:effectLst/>
                          <a:latin typeface="굴림체"/>
                        </a:rPr>
                      </a:b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기말고사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726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각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</TotalTime>
  <Words>235</Words>
  <Application>Microsoft Office PowerPoint</Application>
  <PresentationFormat>화면 슬라이드 쇼(4:3)</PresentationFormat>
  <Paragraphs>71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모듈</vt:lpstr>
      <vt:lpstr>지구화학 및 실험</vt:lpstr>
      <vt:lpstr>교과목 정보</vt:lpstr>
      <vt:lpstr>강의 계획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8</cp:revision>
  <dcterms:created xsi:type="dcterms:W3CDTF">2012-03-04T11:34:30Z</dcterms:created>
  <dcterms:modified xsi:type="dcterms:W3CDTF">2015-03-02T23:12:14Z</dcterms:modified>
</cp:coreProperties>
</file>